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eamstime_xxl_58245121.jpg" descr="dreamstime_xxl_58245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2" y="-1530326"/>
            <a:ext cx="24385844" cy="16776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MBSECCES-for-dark-tall.png" descr="MBSECCES-for-dark-t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38" y="1708230"/>
            <a:ext cx="14251324" cy="950088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387453" y="4104514"/>
            <a:ext cx="15609094" cy="3676018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22" name="Subtitle Text"/>
          <p:cNvSpPr txBox="1">
            <a:spLocks noGrp="1"/>
          </p:cNvSpPr>
          <p:nvPr>
            <p:ph type="body" sz="quarter" idx="21"/>
          </p:nvPr>
        </p:nvSpPr>
        <p:spPr>
          <a:xfrm>
            <a:off x="4387453" y="8029726"/>
            <a:ext cx="15609094" cy="19390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/>
            </a:lvl1pPr>
          </a:lstStyle>
          <a:p>
            <a:r>
              <a:t>Subtitle Text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</a:lvl1pPr>
            <a:lvl2pPr>
              <a:spcBef>
                <a:spcPts val="4000"/>
              </a:spcBef>
            </a:lvl2pPr>
            <a:lvl3pPr>
              <a:spcBef>
                <a:spcPts val="4000"/>
              </a:spcBef>
            </a:lvl3pPr>
            <a:lvl4pPr>
              <a:spcBef>
                <a:spcPts val="4000"/>
              </a:spcBef>
            </a:lvl4pPr>
            <a:lvl5pPr>
              <a:spcBef>
                <a:spcPts val="4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21"/>
          </p:nvPr>
        </p:nvSpPr>
        <p:spPr>
          <a:xfrm>
            <a:off x="12085166" y="3690804"/>
            <a:ext cx="13252028" cy="88346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580753" y="357187"/>
            <a:ext cx="15609094" cy="303609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15559" y="3340136"/>
            <a:ext cx="12535993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5000"/>
              </a:spcBef>
              <a:defRPr sz="4800"/>
            </a:lvl1pPr>
            <a:lvl2pPr marL="808264" indent="-465364">
              <a:spcBef>
                <a:spcPts val="5000"/>
              </a:spcBef>
              <a:defRPr sz="4800"/>
            </a:lvl2pPr>
            <a:lvl3pPr marL="1151164" indent="-465364">
              <a:spcBef>
                <a:spcPts val="5000"/>
              </a:spcBef>
              <a:defRPr sz="4800"/>
            </a:lvl3pPr>
            <a:lvl4pPr marL="1494064" indent="-465364">
              <a:spcBef>
                <a:spcPts val="5000"/>
              </a:spcBef>
              <a:defRPr sz="4800"/>
            </a:lvl4pPr>
            <a:lvl5pPr marL="1836964" indent="-465364">
              <a:spcBef>
                <a:spcPts val="5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8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92132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idx="23"/>
          </p:nvPr>
        </p:nvSpPr>
        <p:spPr>
          <a:xfrm>
            <a:off x="-696417" y="1250156"/>
            <a:ext cx="16850319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904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–Johnny Appleseed</a:t>
            </a:r>
          </a:p>
        </p:txBody>
      </p:sp>
      <p:sp>
        <p:nvSpPr>
          <p:cNvPr id="68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4853788"/>
            <a:ext cx="14716126" cy="11588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8000" b="1" i="1">
                <a:solidFill>
                  <a:srgbClr val="263086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idx="21"/>
          </p:nvPr>
        </p:nvSpPr>
        <p:spPr>
          <a:xfrm>
            <a:off x="144003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387501" y="1785937"/>
            <a:ext cx="21608998" cy="1014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2pPr marL="1055687" indent="-611187"/>
            <a:lvl3pPr marL="1500187" indent="-611187"/>
            <a:lvl4pPr marL="1944687" indent="-611187"/>
            <a:lvl5pPr marL="2389187" indent="-61118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" name="MBSECCES-for-light-tall.png" descr="MBSECCES-for-light-tal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77075" y="897064"/>
            <a:ext cx="2935057" cy="19390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1pPr>
      <a:lvl2pPr marL="1277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2pPr>
      <a:lvl3pPr marL="1722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3pPr>
      <a:lvl4pPr marL="2166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4pPr>
      <a:lvl5pPr marL="2611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5pPr>
      <a:lvl6pPr marL="3055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6pPr>
      <a:lvl7pPr marL="3500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7pPr>
      <a:lvl8pPr marL="3944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8pPr>
      <a:lvl9pPr marL="4389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EBFA-8BEB-57E0-F08A-1FECD93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Instances to Inform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26874-BCD5-016E-1450-0F61C2033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different ways to export models (XML, Teamwork Cloud API)</a:t>
            </a:r>
          </a:p>
          <a:p>
            <a:r>
              <a:rPr lang="en-US" dirty="0"/>
              <a:t>Explain the benefits of using the API and its compatibility with SysMLv2</a:t>
            </a:r>
          </a:p>
        </p:txBody>
      </p:sp>
    </p:spTree>
    <p:extLst>
      <p:ext uri="{BB962C8B-B14F-4D97-AF65-F5344CB8AC3E}">
        <p14:creationId xmlns:p14="http://schemas.microsoft.com/office/powerpoint/2010/main" val="28283889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8171-7F3B-248F-14C7-C536597B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- Building a Simple Mission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E70F0-441E-53DF-2BA5-F48C05279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building a mission model with scenario, vignette, packages, and performers</a:t>
            </a:r>
          </a:p>
          <a:p>
            <a:r>
              <a:rPr lang="en-US" dirty="0"/>
              <a:t>Use a remote medical support system as an example</a:t>
            </a:r>
          </a:p>
        </p:txBody>
      </p:sp>
    </p:spTree>
    <p:extLst>
      <p:ext uri="{BB962C8B-B14F-4D97-AF65-F5344CB8AC3E}">
        <p14:creationId xmlns:p14="http://schemas.microsoft.com/office/powerpoint/2010/main" val="34282546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8162-36C2-8D06-F1FF-92615ACB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- Creating Instance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1A446-3DA8-C3EA-7FB2-2B2A7D86B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create instance tables for drones, hospitals, and medicine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915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7541F-7FC3-024E-AD68-A1807ABF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- Middleware and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E60FA-5A53-2869-219C-493670A36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accessing instances through the API and updating attributes</a:t>
            </a:r>
          </a:p>
          <a:p>
            <a:r>
              <a:rPr lang="en-US" dirty="0"/>
              <a:t>Discuss the flexibility and CRUD operations the API offers</a:t>
            </a:r>
          </a:p>
        </p:txBody>
      </p:sp>
    </p:spTree>
    <p:extLst>
      <p:ext uri="{BB962C8B-B14F-4D97-AF65-F5344CB8AC3E}">
        <p14:creationId xmlns:p14="http://schemas.microsoft.com/office/powerpoint/2010/main" val="26032220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99A5-E399-DEE5-7DAB-619131F5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- Simulation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F048B-6CD3-1C94-635C-93A93FA17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Export the JSON file and demonstrate integration with </a:t>
            </a:r>
            <a:r>
              <a:rPr lang="en-US" dirty="0" err="1"/>
              <a:t>Netlogo</a:t>
            </a:r>
            <a:endParaRPr lang="en-US" dirty="0"/>
          </a:p>
          <a:p>
            <a:r>
              <a:rPr lang="en-US" dirty="0"/>
              <a:t>Show how updating the instance affects the </a:t>
            </a:r>
            <a:r>
              <a:rPr lang="en-US" dirty="0" err="1"/>
              <a:t>Netlogo</a:t>
            </a:r>
            <a:r>
              <a:rPr lang="en-US" dirty="0"/>
              <a:t> simulation</a:t>
            </a:r>
          </a:p>
        </p:txBody>
      </p:sp>
    </p:spTree>
    <p:extLst>
      <p:ext uri="{BB962C8B-B14F-4D97-AF65-F5344CB8AC3E}">
        <p14:creationId xmlns:p14="http://schemas.microsoft.com/office/powerpoint/2010/main" val="37928280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4616-4B7E-265A-77E0-2D81519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Setup Learning on </a:t>
            </a:r>
            <a:r>
              <a:rPr lang="en-US" dirty="0" err="1"/>
              <a:t>VTOLFoS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57BDA-B93F-C880-796C-7C860CCBF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eQ</a:t>
            </a:r>
            <a:r>
              <a:rPr lang="en-US" dirty="0"/>
              <a:t> incident </a:t>
            </a:r>
          </a:p>
          <a:p>
            <a:r>
              <a:rPr lang="en-US" dirty="0"/>
              <a:t>And new methods</a:t>
            </a:r>
          </a:p>
        </p:txBody>
      </p:sp>
    </p:spTree>
    <p:extLst>
      <p:ext uri="{BB962C8B-B14F-4D97-AF65-F5344CB8AC3E}">
        <p14:creationId xmlns:p14="http://schemas.microsoft.com/office/powerpoint/2010/main" val="29586239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76F6-71F1-6D24-DD60-B5478A17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6BB05-360B-B366-7DDA-6D3AB86F6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key points of the presentation</a:t>
            </a:r>
          </a:p>
          <a:p>
            <a:r>
              <a:rPr lang="en-US" dirty="0"/>
              <a:t>Invite questions and open the floor for discussion</a:t>
            </a:r>
          </a:p>
        </p:txBody>
      </p:sp>
    </p:spTree>
    <p:extLst>
      <p:ext uri="{BB962C8B-B14F-4D97-AF65-F5344CB8AC3E}">
        <p14:creationId xmlns:p14="http://schemas.microsoft.com/office/powerpoint/2010/main" val="18778643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Insert the title of the  presentation here"/>
          <p:cNvSpPr txBox="1">
            <a:spLocks noGrp="1"/>
          </p:cNvSpPr>
          <p:nvPr>
            <p:ph type="title"/>
          </p:nvPr>
        </p:nvSpPr>
        <p:spPr>
          <a:xfrm>
            <a:off x="1586940" y="1875234"/>
            <a:ext cx="21210120" cy="735797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16000"/>
            </a:lvl1pPr>
          </a:lstStyle>
          <a:p>
            <a:r>
              <a:rPr lang="en-US" dirty="0"/>
              <a:t>Creating Mission Models using </a:t>
            </a:r>
            <a:r>
              <a:rPr lang="en-US" dirty="0" err="1"/>
              <a:t>SysML</a:t>
            </a:r>
            <a:r>
              <a:rPr lang="en-US" dirty="0"/>
              <a:t> and Cameo Systems Modeler</a:t>
            </a:r>
          </a:p>
        </p:txBody>
      </p:sp>
      <p:sp>
        <p:nvSpPr>
          <p:cNvPr id="95" name="Insert author name(s) here…"/>
          <p:cNvSpPr txBox="1">
            <a:spLocks noGrp="1"/>
          </p:cNvSpPr>
          <p:nvPr>
            <p:ph type="body" idx="21"/>
          </p:nvPr>
        </p:nvSpPr>
        <p:spPr>
          <a:xfrm>
            <a:off x="1621989" y="8509328"/>
            <a:ext cx="20357805" cy="3810895"/>
          </a:xfrm>
          <a:prstGeom prst="rect">
            <a:avLst/>
          </a:prstGeom>
        </p:spPr>
        <p:txBody>
          <a:bodyPr anchor="ctr"/>
          <a:lstStyle/>
          <a:p>
            <a:pPr>
              <a:defRPr sz="10200"/>
            </a:pPr>
            <a:r>
              <a:rPr lang="en-US" dirty="0"/>
              <a:t>John K. DeHart</a:t>
            </a:r>
            <a:endParaRPr dirty="0"/>
          </a:p>
          <a:p>
            <a:pPr>
              <a:defRPr sz="10200"/>
            </a:pPr>
            <a:r>
              <a:rPr lang="en-US" dirty="0"/>
              <a:t>AVIAN Inc.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BA989A-C592-B36A-CA59-6978EA37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BD03F3-D240-8A64-B617-CEE5C3329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topic of mission modeling using Cameo Systems Modeler</a:t>
            </a:r>
          </a:p>
          <a:p>
            <a:r>
              <a:rPr lang="en-US" dirty="0"/>
              <a:t>Outline the presentation agenda</a:t>
            </a:r>
          </a:p>
        </p:txBody>
      </p:sp>
    </p:spTree>
    <p:extLst>
      <p:ext uri="{BB962C8B-B14F-4D97-AF65-F5344CB8AC3E}">
        <p14:creationId xmlns:p14="http://schemas.microsoft.com/office/powerpoint/2010/main" val="19686645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B9AB-E1EE-1E64-CB93-A7AED56C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err="1">
                <a:effectLst/>
                <a:latin typeface="Söhne"/>
              </a:rPr>
              <a:t>SysML</a:t>
            </a:r>
            <a:r>
              <a:rPr lang="en-US" b="1" i="0" dirty="0">
                <a:effectLst/>
                <a:latin typeface="Söhne"/>
              </a:rPr>
              <a:t> Models and Containment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B870D-7503-AFD8-48AF-6544CD58F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a </a:t>
            </a:r>
            <a:r>
              <a:rPr lang="en-US" dirty="0" err="1"/>
              <a:t>SysML</a:t>
            </a:r>
            <a:r>
              <a:rPr lang="en-US" dirty="0"/>
              <a:t> model is more than just diagrams</a:t>
            </a:r>
          </a:p>
          <a:p>
            <a:r>
              <a:rPr lang="en-US" dirty="0"/>
              <a:t>Emphasize the importance of the containment tree, where diagrams are just views of the model</a:t>
            </a:r>
          </a:p>
        </p:txBody>
      </p:sp>
    </p:spTree>
    <p:extLst>
      <p:ext uri="{BB962C8B-B14F-4D97-AF65-F5344CB8AC3E}">
        <p14:creationId xmlns:p14="http://schemas.microsoft.com/office/powerpoint/2010/main" val="20964671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1B5F-F96D-3487-65C3-5052DC4E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Purpose, Objectives, Goals, and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C4CE3-C920-D689-96E6-DF5D4EAF5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the need for clear purpose, objectives, goals, and scope</a:t>
            </a:r>
          </a:p>
          <a:p>
            <a:r>
              <a:rPr lang="en-US" dirty="0"/>
              <a:t>Discuss how models inform documentation, simulation models, and other processes</a:t>
            </a:r>
          </a:p>
        </p:txBody>
      </p:sp>
    </p:spTree>
    <p:extLst>
      <p:ext uri="{BB962C8B-B14F-4D97-AF65-F5344CB8AC3E}">
        <p14:creationId xmlns:p14="http://schemas.microsoft.com/office/powerpoint/2010/main" val="2715014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A66C-D6A9-B2A4-0225-AA5C4137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AE3D0-17DC-1E18-AE78-EB9B0710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importance of building models that are informed by other models to avoid creating malformed models</a:t>
            </a:r>
          </a:p>
          <a:p>
            <a:r>
              <a:rPr lang="en-US" dirty="0"/>
              <a:t>SE provides Mission Critical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0520623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A4FE-4823-96C6-BB77-9C079D9C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Thinking About Model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28A1-CE17-2B93-07EA-0DAC92EAA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to approach creating mission models, decomposing nouns and verbs into structure and function in </a:t>
            </a:r>
            <a:r>
              <a:rPr lang="en-US" dirty="0" err="1"/>
              <a:t>SysML</a:t>
            </a:r>
            <a:endParaRPr lang="en-US" dirty="0"/>
          </a:p>
          <a:p>
            <a:r>
              <a:rPr lang="en-US" dirty="0"/>
              <a:t>Emphasize the desired outcomes, such as defining missions, analyzing, and simulating</a:t>
            </a:r>
          </a:p>
        </p:txBody>
      </p:sp>
    </p:spTree>
    <p:extLst>
      <p:ext uri="{BB962C8B-B14F-4D97-AF65-F5344CB8AC3E}">
        <p14:creationId xmlns:p14="http://schemas.microsoft.com/office/powerpoint/2010/main" val="7255702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1A24-E8C0-FFE1-CC17-8315CE4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Information and Informed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A9EC-2BE6-1FAC-CF84-C55E91EEB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the structure of the model and the information it needs to inform other processes</a:t>
            </a:r>
          </a:p>
        </p:txBody>
      </p:sp>
    </p:spTree>
    <p:extLst>
      <p:ext uri="{BB962C8B-B14F-4D97-AF65-F5344CB8AC3E}">
        <p14:creationId xmlns:p14="http://schemas.microsoft.com/office/powerpoint/2010/main" val="20868228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059-A590-AC71-A440-FCB47F8E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Treeview</a:t>
            </a:r>
            <a:r>
              <a:rPr lang="en-US" dirty="0"/>
              <a:t> and Model 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B345A-BAB1-6BF3-222B-049C1150E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relationship between the </a:t>
            </a:r>
            <a:r>
              <a:rPr lang="en-US" dirty="0" err="1"/>
              <a:t>treeview</a:t>
            </a:r>
            <a:r>
              <a:rPr lang="en-US" dirty="0"/>
              <a:t> and model instances</a:t>
            </a:r>
          </a:p>
          <a:p>
            <a:r>
              <a:rPr lang="en-US" dirty="0"/>
              <a:t>Explain the benefits of using </a:t>
            </a:r>
            <a:r>
              <a:rPr lang="en-US" dirty="0" err="1"/>
              <a:t>treeview</a:t>
            </a:r>
            <a:r>
              <a:rPr lang="en-US" dirty="0"/>
              <a:t> to create multiple instances quickly</a:t>
            </a:r>
          </a:p>
        </p:txBody>
      </p:sp>
    </p:spTree>
    <p:extLst>
      <p:ext uri="{BB962C8B-B14F-4D97-AF65-F5344CB8AC3E}">
        <p14:creationId xmlns:p14="http://schemas.microsoft.com/office/powerpoint/2010/main" val="24977877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351</Words>
  <Application>Microsoft Office PowerPoint</Application>
  <PresentationFormat>Custom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3ds</vt:lpstr>
      <vt:lpstr>Helvetica Light</vt:lpstr>
      <vt:lpstr>Helvetica Neue</vt:lpstr>
      <vt:lpstr>Helvetica Neue Light</vt:lpstr>
      <vt:lpstr>Söhne</vt:lpstr>
      <vt:lpstr>White</vt:lpstr>
      <vt:lpstr>PowerPoint Presentation</vt:lpstr>
      <vt:lpstr>Creating Mission Models using SysML and Cameo Systems Modeler</vt:lpstr>
      <vt:lpstr>Introduction</vt:lpstr>
      <vt:lpstr>SysML Models and Containment Trees</vt:lpstr>
      <vt:lpstr>Defining Purpose, Objectives, Goals, and Scope</vt:lpstr>
      <vt:lpstr>Informed Models</vt:lpstr>
      <vt:lpstr>Thinking About Model Structure</vt:lpstr>
      <vt:lpstr>Model Information and Informed Outputs</vt:lpstr>
      <vt:lpstr>Treeview and Model Instances</vt:lpstr>
      <vt:lpstr>Using Instances to Inform</vt:lpstr>
      <vt:lpstr>Demo - Building a Simple Mission Model</vt:lpstr>
      <vt:lpstr>Demo - Creating Instance Tables</vt:lpstr>
      <vt:lpstr>Demo - Middleware and API</vt:lpstr>
      <vt:lpstr>Demo - Simulation Integration</vt:lpstr>
      <vt:lpstr>Setup Learning on VTOLFoS</vt:lpstr>
      <vt:lpstr>Summary and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John DeHart</cp:lastModifiedBy>
  <cp:revision>6</cp:revision>
  <dcterms:modified xsi:type="dcterms:W3CDTF">2023-05-03T19:48:05Z</dcterms:modified>
</cp:coreProperties>
</file>